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20"/>
  </p:notesMasterIdLst>
  <p:handoutMasterIdLst>
    <p:handoutMasterId r:id="rId21"/>
  </p:handoutMasterIdLst>
  <p:sldIdLst>
    <p:sldId id="258" r:id="rId5"/>
    <p:sldId id="265" r:id="rId6"/>
    <p:sldId id="268" r:id="rId7"/>
    <p:sldId id="272" r:id="rId8"/>
    <p:sldId id="307" r:id="rId9"/>
    <p:sldId id="300" r:id="rId10"/>
    <p:sldId id="301" r:id="rId11"/>
    <p:sldId id="302" r:id="rId12"/>
    <p:sldId id="282" r:id="rId13"/>
    <p:sldId id="305" r:id="rId14"/>
    <p:sldId id="306" r:id="rId15"/>
    <p:sldId id="303" r:id="rId16"/>
    <p:sldId id="287" r:id="rId17"/>
    <p:sldId id="292" r:id="rId18"/>
    <p:sldId id="299" r:id="rId19"/>
  </p:sldIdLst>
  <p:sldSz cx="12192000" cy="6858000"/>
  <p:notesSz cx="6858000" cy="9144000"/>
  <p:embeddedFontLst>
    <p:embeddedFont>
      <p:font typeface="Avenir Next LT Pro" panose="020B050402020202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Speak Pro" panose="020B0504020101020102"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291" autoAdjust="0"/>
  </p:normalViewPr>
  <p:slideViewPr>
    <p:cSldViewPr snapToGrid="0">
      <p:cViewPr varScale="1">
        <p:scale>
          <a:sx n="68" d="100"/>
          <a:sy n="68" d="100"/>
        </p:scale>
        <p:origin x="738"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21" Type="http://schemas.openxmlformats.org/officeDocument/2006/relationships/handoutMaster" Target="handoutMasters/handoutMaster1.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3/27/2024</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3/27/2024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3/27/2024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3/27/2024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3/27/2024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3/27/2024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3/27/2024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3/27/2024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3/27/2024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3/27/2024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3/27/2024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3/27/2024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3/27/2024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3/27/2024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3/27/2024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3/27/2024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3/27/2024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3/27/2024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3/27/2024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3/27/2024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3/27/2024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3/27/2024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3/27/2024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3/27/2024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3/27/2024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3/27/2024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3/27/2024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3/27/2024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3/27/2024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3/27/2024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3/27/2024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3/27/2024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3/27/2024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3/27/2024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3/27/2024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3/27/2024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hyperlink" Target="https://www.business.com/articles/effective-product-creation-tips-used-by-seasoned-entrepreneurs/" TargetMode="Externa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8.webp"/><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webp"/><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image" Target="../media/image23.webp"/><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www.business.com/articles/hiring-social-media-manager/" TargetMode="External"/><Relationship Id="rId2" Type="http://schemas.openxmlformats.org/officeDocument/2006/relationships/hyperlink" Target="https://www.business.com/articles/your-brand-story/" TargetMode="Externa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093534"/>
            <a:ext cx="8807116" cy="1522921"/>
          </a:xfrm>
        </p:spPr>
        <p:txBody>
          <a:bodyPr>
            <a:normAutofit/>
          </a:bodyPr>
          <a:lstStyle/>
          <a:p>
            <a:r>
              <a:rPr lang="en-IN" sz="4000" dirty="0"/>
              <a:t>Everything About Influencer Marketing</a:t>
            </a:r>
            <a:endParaRPr lang="en-US" sz="4000" dirty="0"/>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Mahesh </a:t>
            </a:r>
            <a:r>
              <a:rPr lang="en-US" dirty="0" err="1"/>
              <a:t>Gangurde</a:t>
            </a:r>
            <a:endParaRPr lang="en-US" dirty="0"/>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i="1" dirty="0"/>
              <a:t>How do social media influencers make money?</a:t>
            </a:r>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3102157" y="1243554"/>
            <a:ext cx="7870643" cy="823912"/>
          </a:xfrm>
        </p:spPr>
        <p:txBody>
          <a:bodyPr>
            <a:normAutofit/>
          </a:bodyPr>
          <a:lstStyle/>
          <a:p>
            <a:r>
              <a:rPr lang="en-US" b="0" u="sng" dirty="0">
                <a:latin typeface="Times New Roman" panose="02020603050405020304" pitchFamily="18" charset="0"/>
                <a:cs typeface="Times New Roman" panose="02020603050405020304" pitchFamily="18" charset="0"/>
              </a:rPr>
              <a:t>Influencers help businesses grow, so brands are willing to pay for their support.</a:t>
            </a:r>
            <a:endParaRPr lang="en-US"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451722" y="3431112"/>
            <a:ext cx="4894484" cy="2773258"/>
          </a:xfrm>
        </p:spPr>
        <p:txBody>
          <a:bodyPr>
            <a:normAutofit/>
          </a:bodyPr>
          <a:lstStyle/>
          <a:p>
            <a:pPr algn="just"/>
            <a:r>
              <a:rPr lang="en-US" sz="2400" dirty="0">
                <a:latin typeface="Times New Roman" panose="02020603050405020304" pitchFamily="18" charset="0"/>
                <a:cs typeface="Times New Roman" panose="02020603050405020304" pitchFamily="18" charset="0"/>
              </a:rPr>
              <a:t>Followers watch these ads when they visit the influencer’s YouTube channel. Additionally, social media stars can make money through sponsored content brand videos they display on their YouTube channel.</a:t>
            </a:r>
          </a:p>
        </p:txBody>
      </p:sp>
      <p:sp>
        <p:nvSpPr>
          <p:cNvPr id="15" name="Text Placeholder 4">
            <a:extLst>
              <a:ext uri="{FF2B5EF4-FFF2-40B4-BE49-F238E27FC236}">
                <a16:creationId xmlns:a16="http://schemas.microsoft.com/office/drawing/2014/main" id="{75F8FB1A-60D3-4E4B-AD7E-6762EC97C060}"/>
              </a:ext>
            </a:extLst>
          </p:cNvPr>
          <p:cNvSpPr txBox="1">
            <a:spLocks/>
          </p:cNvSpPr>
          <p:nvPr/>
        </p:nvSpPr>
        <p:spPr>
          <a:xfrm>
            <a:off x="451724" y="2335352"/>
            <a:ext cx="441182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Influencers make money via YouTube channel ads.</a:t>
            </a:r>
          </a:p>
        </p:txBody>
      </p:sp>
      <p:sp>
        <p:nvSpPr>
          <p:cNvPr id="16" name="Content Placeholder 5">
            <a:extLst>
              <a:ext uri="{FF2B5EF4-FFF2-40B4-BE49-F238E27FC236}">
                <a16:creationId xmlns:a16="http://schemas.microsoft.com/office/drawing/2014/main" id="{CFB799CC-F1DE-41AA-A20A-8AEF81103890}"/>
              </a:ext>
            </a:extLst>
          </p:cNvPr>
          <p:cNvSpPr txBox="1">
            <a:spLocks/>
          </p:cNvSpPr>
          <p:nvPr/>
        </p:nvSpPr>
        <p:spPr>
          <a:xfrm>
            <a:off x="6186600" y="3403906"/>
            <a:ext cx="4894484" cy="277325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Social media stars earn a portion of the revenue generated by affiliate links. It’s best to choose affiliate links for products that appeal to the influencer’s audience and match their aesthetic.</a:t>
            </a:r>
          </a:p>
        </p:txBody>
      </p:sp>
      <p:sp>
        <p:nvSpPr>
          <p:cNvPr id="17" name="Text Placeholder 4">
            <a:extLst>
              <a:ext uri="{FF2B5EF4-FFF2-40B4-BE49-F238E27FC236}">
                <a16:creationId xmlns:a16="http://schemas.microsoft.com/office/drawing/2014/main" id="{D9B0E1CC-B559-4E5A-A6BC-814A3FF7F703}"/>
              </a:ext>
            </a:extLst>
          </p:cNvPr>
          <p:cNvSpPr txBox="1">
            <a:spLocks/>
          </p:cNvSpPr>
          <p:nvPr/>
        </p:nvSpPr>
        <p:spPr>
          <a:xfrm>
            <a:off x="6247283" y="2395483"/>
            <a:ext cx="4807297" cy="707612"/>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Influencers make money through affiliate links.</a:t>
            </a:r>
          </a:p>
        </p:txBody>
      </p:sp>
    </p:spTree>
    <p:extLst>
      <p:ext uri="{BB962C8B-B14F-4D97-AF65-F5344CB8AC3E}">
        <p14:creationId xmlns:p14="http://schemas.microsoft.com/office/powerpoint/2010/main" val="2992296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i="1" dirty="0"/>
              <a:t>How do social media influencers make money?</a:t>
            </a:r>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3102157" y="1243554"/>
            <a:ext cx="7870643" cy="823912"/>
          </a:xfrm>
        </p:spPr>
        <p:txBody>
          <a:bodyPr>
            <a:normAutofit/>
          </a:bodyPr>
          <a:lstStyle/>
          <a:p>
            <a:r>
              <a:rPr lang="en-US" b="0" u="sng" dirty="0">
                <a:latin typeface="Times New Roman" panose="02020603050405020304" pitchFamily="18" charset="0"/>
                <a:cs typeface="Times New Roman" panose="02020603050405020304" pitchFamily="18" charset="0"/>
              </a:rPr>
              <a:t>Influencers help businesses grow, so brands are willing to pay for their support.</a:t>
            </a:r>
            <a:endParaRPr lang="en-US"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451722" y="3431112"/>
            <a:ext cx="4894484" cy="2773258"/>
          </a:xfrm>
        </p:spPr>
        <p:txBody>
          <a:bodyPr>
            <a:normAutofit/>
          </a:bodyPr>
          <a:lstStyle/>
          <a:p>
            <a:pPr algn="just"/>
            <a:r>
              <a:rPr lang="en-US" sz="2400" dirty="0">
                <a:latin typeface="Times New Roman" panose="02020603050405020304" pitchFamily="18" charset="0"/>
                <a:cs typeface="Times New Roman" panose="02020603050405020304" pitchFamily="18" charset="0"/>
              </a:rPr>
              <a:t>Social media influencers can also sell their own merchandise online. For example, artists can sell prints of their artwork and interior designers can sell ebooks with design tips. Social media stars can also </a:t>
            </a:r>
            <a:r>
              <a:rPr lang="en-US" sz="2400" u="sng" dirty="0">
                <a:latin typeface="Times New Roman" panose="02020603050405020304" pitchFamily="18" charset="0"/>
                <a:cs typeface="Times New Roman" panose="02020603050405020304" pitchFamily="18" charset="0"/>
                <a:hlinkClick r:id="rId2"/>
              </a:rPr>
              <a:t>create products</a:t>
            </a:r>
            <a:r>
              <a:rPr lang="en-US" sz="2400" dirty="0">
                <a:latin typeface="Times New Roman" panose="02020603050405020304" pitchFamily="18" charset="0"/>
                <a:cs typeface="Times New Roman" panose="02020603050405020304" pitchFamily="18" charset="0"/>
              </a:rPr>
              <a:t> branded with their name, like T-shirts.</a:t>
            </a:r>
          </a:p>
        </p:txBody>
      </p:sp>
      <p:sp>
        <p:nvSpPr>
          <p:cNvPr id="15" name="Text Placeholder 4">
            <a:extLst>
              <a:ext uri="{FF2B5EF4-FFF2-40B4-BE49-F238E27FC236}">
                <a16:creationId xmlns:a16="http://schemas.microsoft.com/office/drawing/2014/main" id="{75F8FB1A-60D3-4E4B-AD7E-6762EC97C060}"/>
              </a:ext>
            </a:extLst>
          </p:cNvPr>
          <p:cNvSpPr txBox="1">
            <a:spLocks/>
          </p:cNvSpPr>
          <p:nvPr/>
        </p:nvSpPr>
        <p:spPr>
          <a:xfrm>
            <a:off x="451724" y="2335352"/>
            <a:ext cx="441182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Influencers make money through merchandising.</a:t>
            </a:r>
          </a:p>
        </p:txBody>
      </p:sp>
      <p:sp>
        <p:nvSpPr>
          <p:cNvPr id="16" name="Content Placeholder 5">
            <a:extLst>
              <a:ext uri="{FF2B5EF4-FFF2-40B4-BE49-F238E27FC236}">
                <a16:creationId xmlns:a16="http://schemas.microsoft.com/office/drawing/2014/main" id="{CFB799CC-F1DE-41AA-A20A-8AEF81103890}"/>
              </a:ext>
            </a:extLst>
          </p:cNvPr>
          <p:cNvSpPr txBox="1">
            <a:spLocks/>
          </p:cNvSpPr>
          <p:nvPr/>
        </p:nvSpPr>
        <p:spPr>
          <a:xfrm>
            <a:off x="6186600" y="3403906"/>
            <a:ext cx="4894484" cy="277325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Followers can pay monthly to subscribe to this content. .Followers also sometimes give one-time tips or donations when the mood strikes them.</a:t>
            </a:r>
          </a:p>
        </p:txBody>
      </p:sp>
      <p:sp>
        <p:nvSpPr>
          <p:cNvPr id="17" name="Text Placeholder 4">
            <a:extLst>
              <a:ext uri="{FF2B5EF4-FFF2-40B4-BE49-F238E27FC236}">
                <a16:creationId xmlns:a16="http://schemas.microsoft.com/office/drawing/2014/main" id="{D9B0E1CC-B559-4E5A-A6BC-814A3FF7F703}"/>
              </a:ext>
            </a:extLst>
          </p:cNvPr>
          <p:cNvSpPr txBox="1">
            <a:spLocks/>
          </p:cNvSpPr>
          <p:nvPr/>
        </p:nvSpPr>
        <p:spPr>
          <a:xfrm>
            <a:off x="6247283" y="2395483"/>
            <a:ext cx="4807297" cy="707612"/>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Influencers make money from subscriptions, tipping and donations.</a:t>
            </a:r>
          </a:p>
        </p:txBody>
      </p:sp>
    </p:spTree>
    <p:extLst>
      <p:ext uri="{BB962C8B-B14F-4D97-AF65-F5344CB8AC3E}">
        <p14:creationId xmlns:p14="http://schemas.microsoft.com/office/powerpoint/2010/main" val="59657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i="1" dirty="0"/>
              <a:t>How do social media influencers make money?</a:t>
            </a:r>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3102157" y="1243554"/>
            <a:ext cx="7870643" cy="823912"/>
          </a:xfrm>
        </p:spPr>
        <p:txBody>
          <a:bodyPr>
            <a:normAutofit/>
          </a:bodyPr>
          <a:lstStyle/>
          <a:p>
            <a:r>
              <a:rPr lang="en-US" b="0" u="sng" dirty="0">
                <a:latin typeface="Times New Roman" panose="02020603050405020304" pitchFamily="18" charset="0"/>
                <a:cs typeface="Times New Roman" panose="02020603050405020304" pitchFamily="18" charset="0"/>
              </a:rPr>
              <a:t>Influencers help businesses grow, so brands are willing to pay for their support.</a:t>
            </a:r>
            <a:endParaRPr lang="en-US"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0" y="3431112"/>
            <a:ext cx="10515600" cy="2773258"/>
          </a:xfrm>
        </p:spPr>
        <p:txBody>
          <a:bodyPr>
            <a:normAutofit/>
          </a:bodyPr>
          <a:lstStyle/>
          <a:p>
            <a:r>
              <a:rPr lang="en-US" sz="2400" dirty="0">
                <a:latin typeface="Times New Roman" panose="02020603050405020304" pitchFamily="18" charset="0"/>
                <a:cs typeface="Times New Roman" panose="02020603050405020304" pitchFamily="18" charset="0"/>
              </a:rPr>
              <a:t>Brand ambassadors are influencers who have signed an exclusive contract with a brand. They essentially become a spokesperson for the brand. Brand ambassador contracts generally cover a specified period where the influencer promotes the brand on various platforms and via various online and offline methods. Influencers are usually paid a lump sum upfront.</a:t>
            </a:r>
          </a:p>
        </p:txBody>
      </p:sp>
      <p:sp>
        <p:nvSpPr>
          <p:cNvPr id="15" name="Text Placeholder 4">
            <a:extLst>
              <a:ext uri="{FF2B5EF4-FFF2-40B4-BE49-F238E27FC236}">
                <a16:creationId xmlns:a16="http://schemas.microsoft.com/office/drawing/2014/main" id="{75F8FB1A-60D3-4E4B-AD7E-6762EC97C060}"/>
              </a:ext>
            </a:extLst>
          </p:cNvPr>
          <p:cNvSpPr txBox="1">
            <a:spLocks/>
          </p:cNvSpPr>
          <p:nvPr/>
        </p:nvSpPr>
        <p:spPr>
          <a:xfrm>
            <a:off x="928800" y="2335352"/>
            <a:ext cx="879829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Influencers make money by becoming brand ambassadors.</a:t>
            </a:r>
          </a:p>
        </p:txBody>
      </p:sp>
    </p:spTree>
    <p:extLst>
      <p:ext uri="{BB962C8B-B14F-4D97-AF65-F5344CB8AC3E}">
        <p14:creationId xmlns:p14="http://schemas.microsoft.com/office/powerpoint/2010/main" val="2976744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58161E-C827-4458-B4DF-CD7AA41B5DFA}"/>
              </a:ext>
            </a:extLst>
          </p:cNvPr>
          <p:cNvPicPr>
            <a:picLocks noChangeAspect="1"/>
          </p:cNvPicPr>
          <p:nvPr/>
        </p:nvPicPr>
        <p:blipFill>
          <a:blip r:embed="rId2"/>
          <a:stretch>
            <a:fillRect/>
          </a:stretch>
        </p:blipFill>
        <p:spPr>
          <a:xfrm>
            <a:off x="2979453" y="219594"/>
            <a:ext cx="4752975" cy="3514725"/>
          </a:xfrm>
          <a:prstGeom prst="rect">
            <a:avLst/>
          </a:prstGeom>
        </p:spPr>
      </p:pic>
      <p:pic>
        <p:nvPicPr>
          <p:cNvPr id="17" name="Picture 16">
            <a:extLst>
              <a:ext uri="{FF2B5EF4-FFF2-40B4-BE49-F238E27FC236}">
                <a16:creationId xmlns:a16="http://schemas.microsoft.com/office/drawing/2014/main" id="{728C0A6D-04C0-46A6-9672-C1A3C7EA3939}"/>
              </a:ext>
            </a:extLst>
          </p:cNvPr>
          <p:cNvPicPr>
            <a:picLocks noChangeAspect="1"/>
          </p:cNvPicPr>
          <p:nvPr/>
        </p:nvPicPr>
        <p:blipFill rotWithShape="1">
          <a:blip r:embed="rId3"/>
          <a:srcRect l="7992"/>
          <a:stretch/>
        </p:blipFill>
        <p:spPr>
          <a:xfrm>
            <a:off x="98387" y="219594"/>
            <a:ext cx="2811218" cy="2955235"/>
          </a:xfrm>
          <a:prstGeom prst="rect">
            <a:avLst/>
          </a:prstGeom>
        </p:spPr>
      </p:pic>
      <p:pic>
        <p:nvPicPr>
          <p:cNvPr id="19" name="Picture 18">
            <a:extLst>
              <a:ext uri="{FF2B5EF4-FFF2-40B4-BE49-F238E27FC236}">
                <a16:creationId xmlns:a16="http://schemas.microsoft.com/office/drawing/2014/main" id="{7B16823E-D03A-4E6E-8E99-C3893245683B}"/>
              </a:ext>
            </a:extLst>
          </p:cNvPr>
          <p:cNvPicPr>
            <a:picLocks noChangeAspect="1"/>
          </p:cNvPicPr>
          <p:nvPr/>
        </p:nvPicPr>
        <p:blipFill>
          <a:blip r:embed="rId4"/>
          <a:stretch>
            <a:fillRect/>
          </a:stretch>
        </p:blipFill>
        <p:spPr>
          <a:xfrm>
            <a:off x="7732428" y="3743740"/>
            <a:ext cx="4256386" cy="2697710"/>
          </a:xfrm>
          <a:prstGeom prst="rect">
            <a:avLst/>
          </a:prstGeom>
        </p:spPr>
      </p:pic>
      <p:pic>
        <p:nvPicPr>
          <p:cNvPr id="15" name="Picture 14">
            <a:extLst>
              <a:ext uri="{FF2B5EF4-FFF2-40B4-BE49-F238E27FC236}">
                <a16:creationId xmlns:a16="http://schemas.microsoft.com/office/drawing/2014/main" id="{6F443B16-C972-4420-9BB3-F2F329E6E1DD}"/>
              </a:ext>
            </a:extLst>
          </p:cNvPr>
          <p:cNvPicPr>
            <a:picLocks noChangeAspect="1"/>
          </p:cNvPicPr>
          <p:nvPr/>
        </p:nvPicPr>
        <p:blipFill rotWithShape="1">
          <a:blip r:embed="rId5"/>
          <a:srcRect l="4904" t="3535" r="3932" b="4263"/>
          <a:stretch/>
        </p:blipFill>
        <p:spPr>
          <a:xfrm>
            <a:off x="98387" y="3743740"/>
            <a:ext cx="3803696" cy="2697710"/>
          </a:xfrm>
          <a:prstGeom prst="rect">
            <a:avLst/>
          </a:prstGeom>
        </p:spPr>
      </p:pic>
      <p:pic>
        <p:nvPicPr>
          <p:cNvPr id="21" name="Picture 20">
            <a:extLst>
              <a:ext uri="{FF2B5EF4-FFF2-40B4-BE49-F238E27FC236}">
                <a16:creationId xmlns:a16="http://schemas.microsoft.com/office/drawing/2014/main" id="{B8245A7D-9597-4D0E-9ABE-6C34ECF4A79F}"/>
              </a:ext>
            </a:extLst>
          </p:cNvPr>
          <p:cNvPicPr>
            <a:picLocks noChangeAspect="1"/>
          </p:cNvPicPr>
          <p:nvPr/>
        </p:nvPicPr>
        <p:blipFill>
          <a:blip r:embed="rId6"/>
          <a:stretch>
            <a:fillRect/>
          </a:stretch>
        </p:blipFill>
        <p:spPr>
          <a:xfrm>
            <a:off x="7833245" y="280163"/>
            <a:ext cx="4155569" cy="2834098"/>
          </a:xfrm>
          <a:prstGeom prst="rect">
            <a:avLst/>
          </a:prstGeom>
        </p:spPr>
      </p:pic>
      <p:pic>
        <p:nvPicPr>
          <p:cNvPr id="27" name="Picture 26">
            <a:extLst>
              <a:ext uri="{FF2B5EF4-FFF2-40B4-BE49-F238E27FC236}">
                <a16:creationId xmlns:a16="http://schemas.microsoft.com/office/drawing/2014/main" id="{A0060D59-1E0D-4238-BA7E-9449B9E322F3}"/>
              </a:ext>
            </a:extLst>
          </p:cNvPr>
          <p:cNvPicPr>
            <a:picLocks noChangeAspect="1"/>
          </p:cNvPicPr>
          <p:nvPr/>
        </p:nvPicPr>
        <p:blipFill>
          <a:blip r:embed="rId7"/>
          <a:stretch>
            <a:fillRect/>
          </a:stretch>
        </p:blipFill>
        <p:spPr>
          <a:xfrm>
            <a:off x="4086756" y="3980622"/>
            <a:ext cx="3540814" cy="1982856"/>
          </a:xfrm>
          <a:prstGeom prst="rect">
            <a:avLst/>
          </a:prstGeom>
        </p:spPr>
      </p:pic>
    </p:spTree>
    <p:extLst>
      <p:ext uri="{BB962C8B-B14F-4D97-AF65-F5344CB8AC3E}">
        <p14:creationId xmlns:p14="http://schemas.microsoft.com/office/powerpoint/2010/main" val="319877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928799" y="607100"/>
            <a:ext cx="9381391" cy="697044"/>
          </a:xfrm>
        </p:spPr>
        <p:txBody>
          <a:bodyPr/>
          <a:lstStyle/>
          <a:p>
            <a:pPr fontAlgn="base"/>
            <a:r>
              <a:rPr lang="en-US" dirty="0"/>
              <a:t>Top 5 Indian Influencers in 2024</a:t>
            </a:r>
          </a:p>
        </p:txBody>
      </p:sp>
      <p:pic>
        <p:nvPicPr>
          <p:cNvPr id="8" name="Picture 7">
            <a:extLst>
              <a:ext uri="{FF2B5EF4-FFF2-40B4-BE49-F238E27FC236}">
                <a16:creationId xmlns:a16="http://schemas.microsoft.com/office/drawing/2014/main" id="{09464AB1-2613-41AF-8FFC-B47FEA275889}"/>
              </a:ext>
            </a:extLst>
          </p:cNvPr>
          <p:cNvPicPr>
            <a:picLocks noChangeAspect="1"/>
          </p:cNvPicPr>
          <p:nvPr/>
        </p:nvPicPr>
        <p:blipFill>
          <a:blip r:embed="rId2"/>
          <a:stretch>
            <a:fillRect/>
          </a:stretch>
        </p:blipFill>
        <p:spPr>
          <a:xfrm>
            <a:off x="589106" y="1506382"/>
            <a:ext cx="3790950" cy="1714500"/>
          </a:xfrm>
          <a:prstGeom prst="rect">
            <a:avLst/>
          </a:prstGeom>
        </p:spPr>
      </p:pic>
      <p:pic>
        <p:nvPicPr>
          <p:cNvPr id="9" name="Picture 8">
            <a:extLst>
              <a:ext uri="{FF2B5EF4-FFF2-40B4-BE49-F238E27FC236}">
                <a16:creationId xmlns:a16="http://schemas.microsoft.com/office/drawing/2014/main" id="{67EC4E79-F297-4820-8528-A990CC374207}"/>
              </a:ext>
            </a:extLst>
          </p:cNvPr>
          <p:cNvPicPr>
            <a:picLocks noChangeAspect="1"/>
          </p:cNvPicPr>
          <p:nvPr/>
        </p:nvPicPr>
        <p:blipFill>
          <a:blip r:embed="rId3"/>
          <a:stretch>
            <a:fillRect/>
          </a:stretch>
        </p:blipFill>
        <p:spPr>
          <a:xfrm>
            <a:off x="4748501" y="1465813"/>
            <a:ext cx="3900629" cy="1672997"/>
          </a:xfrm>
          <a:prstGeom prst="rect">
            <a:avLst/>
          </a:prstGeom>
        </p:spPr>
      </p:pic>
      <p:pic>
        <p:nvPicPr>
          <p:cNvPr id="10" name="Picture 9">
            <a:extLst>
              <a:ext uri="{FF2B5EF4-FFF2-40B4-BE49-F238E27FC236}">
                <a16:creationId xmlns:a16="http://schemas.microsoft.com/office/drawing/2014/main" id="{12E279AA-A276-48B9-9999-9863DCB510F7}"/>
              </a:ext>
            </a:extLst>
          </p:cNvPr>
          <p:cNvPicPr>
            <a:picLocks noChangeAspect="1"/>
          </p:cNvPicPr>
          <p:nvPr/>
        </p:nvPicPr>
        <p:blipFill>
          <a:blip r:embed="rId4"/>
          <a:stretch>
            <a:fillRect/>
          </a:stretch>
        </p:blipFill>
        <p:spPr>
          <a:xfrm>
            <a:off x="589106" y="3347084"/>
            <a:ext cx="4572000" cy="1666875"/>
          </a:xfrm>
          <a:prstGeom prst="rect">
            <a:avLst/>
          </a:prstGeom>
        </p:spPr>
      </p:pic>
      <p:pic>
        <p:nvPicPr>
          <p:cNvPr id="11" name="Picture 10">
            <a:extLst>
              <a:ext uri="{FF2B5EF4-FFF2-40B4-BE49-F238E27FC236}">
                <a16:creationId xmlns:a16="http://schemas.microsoft.com/office/drawing/2014/main" id="{812399C1-7E0E-42EE-9646-A4C2F9B603BF}"/>
              </a:ext>
            </a:extLst>
          </p:cNvPr>
          <p:cNvPicPr>
            <a:picLocks noChangeAspect="1"/>
          </p:cNvPicPr>
          <p:nvPr/>
        </p:nvPicPr>
        <p:blipFill>
          <a:blip r:embed="rId5"/>
          <a:stretch>
            <a:fillRect/>
          </a:stretch>
        </p:blipFill>
        <p:spPr>
          <a:xfrm>
            <a:off x="5459952" y="3312558"/>
            <a:ext cx="3943350" cy="1609725"/>
          </a:xfrm>
          <a:prstGeom prst="rect">
            <a:avLst/>
          </a:prstGeom>
        </p:spPr>
      </p:pic>
      <p:pic>
        <p:nvPicPr>
          <p:cNvPr id="12" name="Picture 11">
            <a:extLst>
              <a:ext uri="{FF2B5EF4-FFF2-40B4-BE49-F238E27FC236}">
                <a16:creationId xmlns:a16="http://schemas.microsoft.com/office/drawing/2014/main" id="{FB01ACCB-EEC4-4393-A859-78FCC7ED296E}"/>
              </a:ext>
            </a:extLst>
          </p:cNvPr>
          <p:cNvPicPr>
            <a:picLocks noChangeAspect="1"/>
          </p:cNvPicPr>
          <p:nvPr/>
        </p:nvPicPr>
        <p:blipFill>
          <a:blip r:embed="rId6"/>
          <a:stretch>
            <a:fillRect/>
          </a:stretch>
        </p:blipFill>
        <p:spPr>
          <a:xfrm>
            <a:off x="4748501" y="5096031"/>
            <a:ext cx="6696075" cy="1657350"/>
          </a:xfrm>
          <a:prstGeom prst="rect">
            <a:avLst/>
          </a:prstGeom>
        </p:spPr>
      </p:pic>
    </p:spTree>
    <p:extLst>
      <p:ext uri="{BB962C8B-B14F-4D97-AF65-F5344CB8AC3E}">
        <p14:creationId xmlns:p14="http://schemas.microsoft.com/office/powerpoint/2010/main" val="643801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Mahesh </a:t>
            </a:r>
            <a:r>
              <a:rPr lang="en-US" dirty="0" err="1"/>
              <a:t>Gangurde</a:t>
            </a:r>
            <a:endParaRPr lang="en-US" dirty="0"/>
          </a:p>
        </p:txBody>
      </p:sp>
      <p:sp>
        <p:nvSpPr>
          <p:cNvPr id="7" name="Rectangle 6">
            <a:extLst>
              <a:ext uri="{FF2B5EF4-FFF2-40B4-BE49-F238E27FC236}">
                <a16:creationId xmlns:a16="http://schemas.microsoft.com/office/drawing/2014/main" id="{24EF8844-1611-4EE2-9474-BD4F897F501E}"/>
              </a:ext>
            </a:extLst>
          </p:cNvPr>
          <p:cNvSpPr/>
          <p:nvPr/>
        </p:nvSpPr>
        <p:spPr>
          <a:xfrm>
            <a:off x="0" y="0"/>
            <a:ext cx="2025748" cy="29542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520068" y="837333"/>
            <a:ext cx="5180086" cy="5788753"/>
          </a:xfrm>
        </p:spPr>
        <p:txBody>
          <a:bodyPr>
            <a:normAutofit fontScale="92500" lnSpcReduction="20000"/>
          </a:bodyPr>
          <a:lstStyle/>
          <a:p>
            <a:pPr algn="just" fontAlgn="base"/>
            <a:r>
              <a:rPr lang="en-US" sz="2800" dirty="0">
                <a:latin typeface="Times New Roman" panose="02020603050405020304" pitchFamily="18" charset="0"/>
                <a:cs typeface="Times New Roman" panose="02020603050405020304" pitchFamily="18" charset="0"/>
              </a:rPr>
              <a:t>Love it or hate it, influencer marketing is still a numbers game, no matter what types of social media platforms you look at</a:t>
            </a:r>
          </a:p>
          <a:p>
            <a:pPr algn="just" fontAlgn="base"/>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Influencer marketing uses influencers to represent products, services,  campaigns on behalf of brand or a business.</a:t>
            </a:r>
          </a:p>
          <a:p>
            <a:pPr algn="just" fontAlgn="base"/>
            <a:endParaRPr lang="en-US" sz="2800" dirty="0">
              <a:latin typeface="Times New Roman" panose="02020603050405020304" pitchFamily="18" charset="0"/>
              <a:cs typeface="Times New Roman" panose="02020603050405020304" pitchFamily="18" charset="0"/>
            </a:endParaRPr>
          </a:p>
          <a:p>
            <a:pPr algn="just" fontAlgn="base"/>
            <a:r>
              <a:rPr lang="en-US" sz="2800" u="sng" dirty="0">
                <a:latin typeface="Times New Roman" panose="02020603050405020304" pitchFamily="18" charset="0"/>
                <a:cs typeface="Times New Roman" panose="02020603050405020304" pitchFamily="18" charset="0"/>
              </a:rPr>
              <a:t>Social Media Influencer </a:t>
            </a:r>
            <a:r>
              <a:rPr lang="en-US" sz="2800" dirty="0">
                <a:latin typeface="Times New Roman" panose="02020603050405020304" pitchFamily="18" charset="0"/>
                <a:cs typeface="Times New Roman" panose="02020603050405020304" pitchFamily="18" charset="0"/>
              </a:rPr>
              <a:t>: </a:t>
            </a:r>
          </a:p>
          <a:p>
            <a:pPr algn="just" fontAlgn="base"/>
            <a:r>
              <a:rPr lang="en-US" sz="2800" dirty="0">
                <a:latin typeface="Times New Roman" panose="02020603050405020304" pitchFamily="18" charset="0"/>
                <a:cs typeface="Times New Roman" panose="02020603050405020304" pitchFamily="18" charset="0"/>
              </a:rPr>
              <a:t>A social media influencer is someone who has established credibility in a specific industry, has access to a huge audience and can persuade (convince) others to act based on their recommendations.</a:t>
            </a:r>
          </a:p>
          <a:p>
            <a:pPr algn="just" fontAlgn="base"/>
            <a:endParaRPr lang="en-US" sz="28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1534178" y="1512994"/>
            <a:ext cx="4143555" cy="1536580"/>
          </a:xfrm>
          <a:noFill/>
        </p:spPr>
        <p:txBody>
          <a:bodyPr>
            <a:normAutofit fontScale="90000"/>
          </a:bodyPr>
          <a:lstStyle/>
          <a:p>
            <a:r>
              <a:rPr lang="en-US" dirty="0"/>
              <a:t>What Is Influencer Marketing</a:t>
            </a:r>
          </a:p>
        </p:txBody>
      </p:sp>
      <p:sp>
        <p:nvSpPr>
          <p:cNvPr id="12" name="TextBox 11">
            <a:extLst>
              <a:ext uri="{FF2B5EF4-FFF2-40B4-BE49-F238E27FC236}">
                <a16:creationId xmlns:a16="http://schemas.microsoft.com/office/drawing/2014/main" id="{F8C339A9-2C6C-4487-9F65-7D9BFA80DD28}"/>
              </a:ext>
            </a:extLst>
          </p:cNvPr>
          <p:cNvSpPr txBox="1"/>
          <p:nvPr/>
        </p:nvSpPr>
        <p:spPr>
          <a:xfrm>
            <a:off x="606056" y="3583172"/>
            <a:ext cx="5071677" cy="2308324"/>
          </a:xfrm>
          <a:prstGeom prst="rect">
            <a:avLst/>
          </a:prstGeom>
          <a:noFill/>
        </p:spPr>
        <p:txBody>
          <a:bodyPr wrap="square" rtlCol="0">
            <a:spAutoFit/>
          </a:bodyPr>
          <a:lstStyle/>
          <a:p>
            <a:pPr algn="just"/>
            <a:r>
              <a:rPr lang="en-US" sz="2400" u="sng" dirty="0">
                <a:latin typeface="Times New Roman" panose="02020603050405020304" pitchFamily="18" charset="0"/>
                <a:cs typeface="Times New Roman" panose="02020603050405020304" pitchFamily="18" charset="0"/>
              </a:rPr>
              <a:t>Influencer Marketing</a:t>
            </a:r>
            <a:r>
              <a:rPr lang="en-US" sz="2400" dirty="0">
                <a:latin typeface="Times New Roman" panose="02020603050405020304" pitchFamily="18" charset="0"/>
                <a:cs typeface="Times New Roman" panose="02020603050405020304" pitchFamily="18" charset="0"/>
              </a:rPr>
              <a:t> Is The Process Of Identifying, Researching, Engaging And Supporting The People Who Create High-impact Conversations With Customers About Your Brand, Products Or Services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In Short Influencer Marketing Is</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a:xfrm>
            <a:off x="1698820" y="5702936"/>
            <a:ext cx="9384760" cy="1155064"/>
          </a:xfrm>
        </p:spPr>
        <p:txBody>
          <a:bodyPr>
            <a:normAutofit fontScale="92500"/>
          </a:bodyPr>
          <a:lstStyle/>
          <a:p>
            <a:r>
              <a:rPr lang="en-US" sz="2400" b="0" dirty="0">
                <a:latin typeface="Times New Roman" panose="02020603050405020304" pitchFamily="18" charset="0"/>
                <a:cs typeface="Times New Roman" panose="02020603050405020304" pitchFamily="18" charset="0"/>
              </a:rPr>
              <a:t>When an influencer recommends a product or service on their channels, it can come across as a trusted recommendation from a friend. So it is great way to raise awareness about a new product line or campaign we're running.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Types of Influencer</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928800" y="2272009"/>
            <a:ext cx="6131219" cy="823912"/>
          </a:xfrm>
        </p:spPr>
        <p:txBody>
          <a:bodyPr/>
          <a:lstStyle/>
          <a:p>
            <a:r>
              <a:rPr lang="en-US" dirty="0"/>
              <a:t>Different Types of Influencers Based on Follower Count</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3386142"/>
            <a:ext cx="9501740" cy="277325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1: Micro-influencers: Number of followers: 5,000 — 100,000 </a:t>
            </a:r>
          </a:p>
          <a:p>
            <a:pPr marL="0" indent="0">
              <a:buNone/>
            </a:pPr>
            <a:r>
              <a:rPr lang="en-US" sz="2400" dirty="0">
                <a:latin typeface="Times New Roman" panose="02020603050405020304" pitchFamily="18" charset="0"/>
                <a:cs typeface="Times New Roman" panose="02020603050405020304" pitchFamily="18" charset="0"/>
              </a:rPr>
              <a:t>2: Mid-tier influencers: Number of followers: 100,000 — 500,000</a:t>
            </a:r>
          </a:p>
          <a:p>
            <a:pPr marL="0" indent="0">
              <a:buNone/>
            </a:pPr>
            <a:r>
              <a:rPr lang="en-US" sz="2400" dirty="0">
                <a:latin typeface="Times New Roman" panose="02020603050405020304" pitchFamily="18" charset="0"/>
                <a:cs typeface="Times New Roman" panose="02020603050405020304" pitchFamily="18" charset="0"/>
              </a:rPr>
              <a:t>3: Macro-influencers: Number of followers: 500,000 — 1M </a:t>
            </a:r>
          </a:p>
          <a:p>
            <a:pPr marL="0" indent="0">
              <a:buNone/>
            </a:pPr>
            <a:r>
              <a:rPr lang="en-US" sz="2400" dirty="0">
                <a:latin typeface="Times New Roman" panose="02020603050405020304" pitchFamily="18" charset="0"/>
                <a:cs typeface="Times New Roman" panose="02020603050405020304" pitchFamily="18" charset="0"/>
              </a:rPr>
              <a:t>4: Mega-influencers: Number of followers: 1M+ </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928800" y="699864"/>
            <a:ext cx="6386400" cy="697044"/>
          </a:xfrm>
        </p:spPr>
        <p:txBody>
          <a:bodyPr/>
          <a:lstStyle/>
          <a:p>
            <a:r>
              <a:rPr lang="en-US" dirty="0"/>
              <a:t>Types of Influencers By Types of Content</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a:xfrm>
            <a:off x="928801" y="2635589"/>
            <a:ext cx="3256674" cy="499493"/>
          </a:xfrm>
        </p:spPr>
        <p:txBody>
          <a:bodyPr/>
          <a:lstStyle/>
          <a:p>
            <a:r>
              <a:rPr lang="en-US" dirty="0"/>
              <a:t>Blogger</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a:xfrm>
            <a:off x="3791804" y="2635589"/>
            <a:ext cx="3256674" cy="499493"/>
          </a:xfrm>
        </p:spPr>
        <p:txBody>
          <a:bodyPr/>
          <a:lstStyle/>
          <a:p>
            <a:r>
              <a:rPr lang="en-US" dirty="0"/>
              <a:t>Youtuber</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a:xfrm>
            <a:off x="6654803" y="2635589"/>
            <a:ext cx="3256674" cy="499493"/>
          </a:xfrm>
        </p:spPr>
        <p:txBody>
          <a:bodyPr/>
          <a:lstStyle/>
          <a:p>
            <a:r>
              <a:rPr lang="en-US" dirty="0"/>
              <a:t>Podcasters</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pPr fontAlgn="base"/>
            <a:r>
              <a:rPr lang="en-IN" dirty="0"/>
              <a:t>Celebrities</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a:xfrm>
            <a:off x="3791804" y="4746794"/>
            <a:ext cx="3256674" cy="499493"/>
          </a:xfrm>
        </p:spPr>
        <p:txBody>
          <a:bodyPr/>
          <a:lstStyle/>
          <a:p>
            <a:pPr fontAlgn="base"/>
            <a:r>
              <a:rPr lang="en-IN" dirty="0"/>
              <a:t>Journalists</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a:xfrm>
            <a:off x="6654803" y="4746794"/>
            <a:ext cx="3256674" cy="499493"/>
          </a:xfrm>
        </p:spPr>
        <p:txBody>
          <a:bodyPr/>
          <a:lstStyle/>
          <a:p>
            <a:pPr fontAlgn="base"/>
            <a:r>
              <a:rPr lang="en-IN" dirty="0"/>
              <a:t>Academics</a:t>
            </a:r>
          </a:p>
        </p:txBody>
      </p:sp>
      <p:pic>
        <p:nvPicPr>
          <p:cNvPr id="41" name="Picture Placeholder 40">
            <a:extLst>
              <a:ext uri="{FF2B5EF4-FFF2-40B4-BE49-F238E27FC236}">
                <a16:creationId xmlns:a16="http://schemas.microsoft.com/office/drawing/2014/main" id="{78B7E1BA-2E5D-462A-A82D-78995DA74CF2}"/>
              </a:ext>
            </a:extLst>
          </p:cNvPr>
          <p:cNvPicPr>
            <a:picLocks noGrp="1" noChangeAspect="1"/>
          </p:cNvPicPr>
          <p:nvPr>
            <p:ph type="pic" sz="quarter" idx="27"/>
          </p:nvPr>
        </p:nvPicPr>
        <p:blipFill>
          <a:blip r:embed="rId2"/>
          <a:srcRect l="91" r="91"/>
          <a:stretch>
            <a:fillRect/>
          </a:stretch>
        </p:blipFill>
        <p:spPr>
          <a:xfrm>
            <a:off x="1047671" y="1728160"/>
            <a:ext cx="867600" cy="868680"/>
          </a:xfrm>
        </p:spPr>
      </p:pic>
      <p:pic>
        <p:nvPicPr>
          <p:cNvPr id="27" name="Picture Placeholder 26">
            <a:extLst>
              <a:ext uri="{FF2B5EF4-FFF2-40B4-BE49-F238E27FC236}">
                <a16:creationId xmlns:a16="http://schemas.microsoft.com/office/drawing/2014/main" id="{2316A4C9-63DF-4EBB-9406-4A2DE07AF5C4}"/>
              </a:ext>
            </a:extLst>
          </p:cNvPr>
          <p:cNvPicPr>
            <a:picLocks noGrp="1" noChangeAspect="1"/>
          </p:cNvPicPr>
          <p:nvPr>
            <p:ph type="pic" sz="quarter" idx="28"/>
          </p:nvPr>
        </p:nvPicPr>
        <p:blipFill>
          <a:blip r:embed="rId3"/>
          <a:srcRect l="91" r="91"/>
          <a:stretch>
            <a:fillRect/>
          </a:stretch>
        </p:blipFill>
        <p:spPr>
          <a:xfrm>
            <a:off x="3820979" y="1516202"/>
            <a:ext cx="1186120" cy="1187596"/>
          </a:xfrm>
        </p:spPr>
      </p:pic>
      <p:pic>
        <p:nvPicPr>
          <p:cNvPr id="45" name="Picture Placeholder 44">
            <a:extLst>
              <a:ext uri="{FF2B5EF4-FFF2-40B4-BE49-F238E27FC236}">
                <a16:creationId xmlns:a16="http://schemas.microsoft.com/office/drawing/2014/main" id="{AEB37860-4691-4D9F-A07C-0EFA7BDD233E}"/>
              </a:ext>
            </a:extLst>
          </p:cNvPr>
          <p:cNvPicPr>
            <a:picLocks noGrp="1" noChangeAspect="1"/>
          </p:cNvPicPr>
          <p:nvPr>
            <p:ph type="pic" sz="quarter" idx="29"/>
          </p:nvPr>
        </p:nvPicPr>
        <p:blipFill>
          <a:blip r:embed="rId4"/>
          <a:srcRect l="91" r="91"/>
          <a:stretch>
            <a:fillRect/>
          </a:stretch>
        </p:blipFill>
        <p:spPr>
          <a:xfrm>
            <a:off x="6989051" y="1740511"/>
            <a:ext cx="867600" cy="868680"/>
          </a:xfrm>
        </p:spPr>
      </p:pic>
      <p:pic>
        <p:nvPicPr>
          <p:cNvPr id="49" name="Picture Placeholder 48">
            <a:extLst>
              <a:ext uri="{FF2B5EF4-FFF2-40B4-BE49-F238E27FC236}">
                <a16:creationId xmlns:a16="http://schemas.microsoft.com/office/drawing/2014/main" id="{E92030D3-2122-4ED3-AA6F-88061889BE40}"/>
              </a:ext>
            </a:extLst>
          </p:cNvPr>
          <p:cNvPicPr>
            <a:picLocks noGrp="1" noChangeAspect="1"/>
          </p:cNvPicPr>
          <p:nvPr>
            <p:ph type="pic" sz="quarter" idx="30"/>
          </p:nvPr>
        </p:nvPicPr>
        <p:blipFill>
          <a:blip r:embed="rId5"/>
          <a:srcRect l="91" r="91"/>
          <a:stretch>
            <a:fillRect/>
          </a:stretch>
        </p:blipFill>
        <p:spPr>
          <a:xfrm>
            <a:off x="1228497" y="3890091"/>
            <a:ext cx="867600" cy="868680"/>
          </a:xfrm>
        </p:spPr>
      </p:pic>
      <p:pic>
        <p:nvPicPr>
          <p:cNvPr id="54" name="Picture Placeholder 53">
            <a:extLst>
              <a:ext uri="{FF2B5EF4-FFF2-40B4-BE49-F238E27FC236}">
                <a16:creationId xmlns:a16="http://schemas.microsoft.com/office/drawing/2014/main" id="{557332EC-3E1D-487E-979F-259068576E7E}"/>
              </a:ext>
            </a:extLst>
          </p:cNvPr>
          <p:cNvPicPr>
            <a:picLocks noGrp="1" noChangeAspect="1"/>
          </p:cNvPicPr>
          <p:nvPr>
            <p:ph type="pic" sz="quarter" idx="31"/>
          </p:nvPr>
        </p:nvPicPr>
        <p:blipFill>
          <a:blip r:embed="rId6"/>
          <a:srcRect l="91" r="91"/>
          <a:stretch>
            <a:fillRect/>
          </a:stretch>
        </p:blipFill>
        <p:spPr>
          <a:xfrm>
            <a:off x="4045604" y="3890091"/>
            <a:ext cx="867600" cy="868680"/>
          </a:xfrm>
        </p:spPr>
      </p:pic>
      <p:pic>
        <p:nvPicPr>
          <p:cNvPr id="58" name="Picture Placeholder 57">
            <a:extLst>
              <a:ext uri="{FF2B5EF4-FFF2-40B4-BE49-F238E27FC236}">
                <a16:creationId xmlns:a16="http://schemas.microsoft.com/office/drawing/2014/main" id="{FBC866B6-800E-40F8-B2C3-D27C1539F032}"/>
              </a:ext>
            </a:extLst>
          </p:cNvPr>
          <p:cNvPicPr>
            <a:picLocks noGrp="1" noChangeAspect="1"/>
          </p:cNvPicPr>
          <p:nvPr>
            <p:ph type="pic" sz="quarter" idx="32"/>
          </p:nvPr>
        </p:nvPicPr>
        <p:blipFill>
          <a:blip r:embed="rId7"/>
          <a:srcRect t="3563" b="3563"/>
          <a:stretch>
            <a:fillRect/>
          </a:stretch>
        </p:blipFill>
        <p:spPr>
          <a:xfrm>
            <a:off x="7048478" y="3786563"/>
            <a:ext cx="867600" cy="868680"/>
          </a:xfrm>
        </p:spPr>
      </p:pic>
      <p:sp>
        <p:nvSpPr>
          <p:cNvPr id="65" name="Text Placeholder 30">
            <a:extLst>
              <a:ext uri="{FF2B5EF4-FFF2-40B4-BE49-F238E27FC236}">
                <a16:creationId xmlns:a16="http://schemas.microsoft.com/office/drawing/2014/main" id="{AF44F0A2-52DE-4988-924C-D6766EAF712D}"/>
              </a:ext>
            </a:extLst>
          </p:cNvPr>
          <p:cNvSpPr txBox="1">
            <a:spLocks/>
          </p:cNvSpPr>
          <p:nvPr/>
        </p:nvSpPr>
        <p:spPr>
          <a:xfrm>
            <a:off x="8895567" y="2582793"/>
            <a:ext cx="3256674"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IN" dirty="0"/>
              <a:t>Industry Expert</a:t>
            </a:r>
          </a:p>
        </p:txBody>
      </p:sp>
      <p:sp>
        <p:nvSpPr>
          <p:cNvPr id="66" name="Text Placeholder 30">
            <a:extLst>
              <a:ext uri="{FF2B5EF4-FFF2-40B4-BE49-F238E27FC236}">
                <a16:creationId xmlns:a16="http://schemas.microsoft.com/office/drawing/2014/main" id="{D3D6530B-DE6E-4EC4-9348-785ED1496DB8}"/>
              </a:ext>
            </a:extLst>
          </p:cNvPr>
          <p:cNvSpPr txBox="1">
            <a:spLocks/>
          </p:cNvSpPr>
          <p:nvPr/>
        </p:nvSpPr>
        <p:spPr>
          <a:xfrm>
            <a:off x="8905557" y="4746793"/>
            <a:ext cx="3256674" cy="499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fontAlgn="base"/>
            <a:r>
              <a:rPr lang="en-IN" dirty="0"/>
              <a:t>Professional advisors</a:t>
            </a:r>
          </a:p>
        </p:txBody>
      </p:sp>
      <p:pic>
        <p:nvPicPr>
          <p:cNvPr id="68" name="Picture 67">
            <a:extLst>
              <a:ext uri="{FF2B5EF4-FFF2-40B4-BE49-F238E27FC236}">
                <a16:creationId xmlns:a16="http://schemas.microsoft.com/office/drawing/2014/main" id="{7AA6ADA9-4E5F-4FE1-AC16-A91E6E375C7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9555411" y="1659289"/>
            <a:ext cx="923503" cy="923503"/>
          </a:xfrm>
          <a:prstGeom prst="rect">
            <a:avLst/>
          </a:prstGeom>
        </p:spPr>
      </p:pic>
      <p:pic>
        <p:nvPicPr>
          <p:cNvPr id="78" name="Picture 77">
            <a:extLst>
              <a:ext uri="{FF2B5EF4-FFF2-40B4-BE49-F238E27FC236}">
                <a16:creationId xmlns:a16="http://schemas.microsoft.com/office/drawing/2014/main" id="{5C0AEDD6-6CE9-4059-9459-EC7B191B3457}"/>
              </a:ext>
            </a:extLst>
          </p:cNvPr>
          <p:cNvPicPr>
            <a:picLocks noChangeAspect="1"/>
          </p:cNvPicPr>
          <p:nvPr/>
        </p:nvPicPr>
        <p:blipFill>
          <a:blip r:embed="rId10"/>
          <a:stretch>
            <a:fillRect/>
          </a:stretch>
        </p:blipFill>
        <p:spPr>
          <a:xfrm>
            <a:off x="9469525" y="3705490"/>
            <a:ext cx="1073982" cy="1073982"/>
          </a:xfrm>
          <a:prstGeom prst="rect">
            <a:avLst/>
          </a:prstGeom>
        </p:spPr>
      </p:pic>
    </p:spTree>
    <p:extLst>
      <p:ext uri="{BB962C8B-B14F-4D97-AF65-F5344CB8AC3E}">
        <p14:creationId xmlns:p14="http://schemas.microsoft.com/office/powerpoint/2010/main" val="3705968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can Influencers do for your brand?</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normAutofit/>
          </a:bodyPr>
          <a:lstStyle/>
          <a:p>
            <a:r>
              <a:rPr lang="en-US" sz="3000" dirty="0"/>
              <a:t>1</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ability to reach out to wide segments of the audience. Influencers will give you access to their audience besides your existing audience. With influencer marketing, you can generate brand awareness among new segments through influencers’ follower bases.</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normAutofit/>
          </a:bodyPr>
          <a:lstStyle/>
          <a:p>
            <a:r>
              <a:rPr lang="en-US" sz="3000" dirty="0"/>
              <a:t>2</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Influencers have developed a relationship of trust and loyalty with their followers. As a result, influencer marketing will add the element of credibility to your brand. More credibility will provoke people to give your products a try.</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A6F016C2-9F72-40A6-B9FC-42D03FF1EC20}"/>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515173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can influencers do for your brand?</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normAutofit/>
          </a:bodyPr>
          <a:lstStyle/>
          <a:p>
            <a:r>
              <a:rPr lang="en-US" sz="3000" dirty="0"/>
              <a:t>3</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255182" y="3174110"/>
            <a:ext cx="5831406" cy="2773258"/>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Influencer marketing also helps in word-of-mouth marketing on social media. Because influencers have many followers, their social media activity is always on their radar. Every new thing or brand they support is likely to generate conversations. Particularly if they collaborate with brands through impactful campaigns, the word can spread like fire, in the favour of your brand.</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normAutofit/>
          </a:bodyPr>
          <a:lstStyle/>
          <a:p>
            <a:r>
              <a:rPr lang="en-US" sz="3000" dirty="0"/>
              <a:t>4</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6310145" y="3174110"/>
            <a:ext cx="5157787" cy="2773258"/>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Lastly, influencers are known content creators for particular niches and any brand they will support will automatically gain credibility. Expertise too contributes towards building credibility and thus a good name for the brand.</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A6F016C2-9F72-40A6-B9FC-42D03FF1EC20}"/>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072438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b="0" dirty="0">
                <a:latin typeface="Times New Roman" panose="02020603050405020304" pitchFamily="18" charset="0"/>
                <a:cs typeface="Times New Roman" panose="02020603050405020304" pitchFamily="18" charset="0"/>
              </a:rPr>
              <a:t>How to find the right influencer for your business?</a:t>
            </a: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928800" y="2049758"/>
            <a:ext cx="9671860" cy="1046163"/>
          </a:xfrm>
        </p:spPr>
        <p:txBody>
          <a:bodyPr>
            <a:normAutofit fontScale="92500"/>
          </a:bodyPr>
          <a:lstStyle/>
          <a:p>
            <a:r>
              <a:rPr lang="en-US" sz="2400" b="0" dirty="0">
                <a:latin typeface="Times New Roman" panose="02020603050405020304" pitchFamily="18" charset="0"/>
                <a:cs typeface="Times New Roman" panose="02020603050405020304" pitchFamily="18" charset="0"/>
              </a:rPr>
              <a:t>Finding the right influencers for our marketing campaign can be a big challenge. if our goal is to rack up a lot of engagement, it might make sense to partner with micro-influencers with smaller audience but higher engagement rates.</a:t>
            </a:r>
            <a:endParaRPr lang="en-US" sz="2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3280126"/>
            <a:ext cx="9927042" cy="2929598"/>
          </a:xfrm>
        </p:spPr>
        <p:txBody>
          <a:bodyPr>
            <a:normAutofit lnSpcReduction="10000"/>
          </a:bodyPr>
          <a:lstStyle/>
          <a:p>
            <a:pPr marL="0" indent="0">
              <a:buNone/>
            </a:pPr>
            <a:r>
              <a:rPr lang="en-US" sz="2000" dirty="0">
                <a:latin typeface="Times New Roman" panose="02020603050405020304" pitchFamily="18" charset="0"/>
                <a:cs typeface="Times New Roman" panose="02020603050405020304" pitchFamily="18" charset="0"/>
              </a:rPr>
              <a:t>For Example.</a:t>
            </a:r>
          </a:p>
          <a:p>
            <a:pPr marL="0" indent="0">
              <a:buNone/>
            </a:pPr>
            <a:endParaRPr lang="en-US"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You Are The Small Business Owner Of A Company That Designs &amp; Manufactures Make-Up Products</a:t>
            </a:r>
          </a:p>
          <a:p>
            <a:r>
              <a:rPr lang="en-US" sz="2000" dirty="0">
                <a:latin typeface="Times New Roman" panose="02020603050405020304" pitchFamily="18" charset="0"/>
                <a:cs typeface="Times New Roman" panose="02020603050405020304" pitchFamily="18" charset="0"/>
              </a:rPr>
              <a:t>You Find An Influencer In That Niche. A Blogger With An Instagram Following Numbering In The Tens Of Thousands. </a:t>
            </a:r>
          </a:p>
          <a:p>
            <a:r>
              <a:rPr lang="en-US" sz="2000" dirty="0">
                <a:latin typeface="Times New Roman" panose="02020603050405020304" pitchFamily="18" charset="0"/>
                <a:cs typeface="Times New Roman" panose="02020603050405020304" pitchFamily="18" charset="0"/>
              </a:rPr>
              <a:t>This Person Tries New Makeup Styles And Products, And Reviews Them And Models Them For Their Followers. Their Followers, In Turn, Are Highly Influenced To Buy And Try These Products For Themselves.</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20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i="1" dirty="0"/>
              <a:t>How do social media influencers make money?</a:t>
            </a:r>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3102157" y="1243554"/>
            <a:ext cx="7870643" cy="823912"/>
          </a:xfrm>
        </p:spPr>
        <p:txBody>
          <a:bodyPr>
            <a:normAutofit/>
          </a:bodyPr>
          <a:lstStyle/>
          <a:p>
            <a:r>
              <a:rPr lang="en-US" b="0" u="sng" dirty="0">
                <a:latin typeface="Times New Roman" panose="02020603050405020304" pitchFamily="18" charset="0"/>
                <a:cs typeface="Times New Roman" panose="02020603050405020304" pitchFamily="18" charset="0"/>
              </a:rPr>
              <a:t>Influencers help businesses grow, so brands are willing to pay for their support.</a:t>
            </a:r>
            <a:endParaRPr lang="en-US"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451722" y="3431112"/>
            <a:ext cx="4894484" cy="2773258"/>
          </a:xfrm>
        </p:spPr>
        <p:txBody>
          <a:bodyPr>
            <a:normAutofit/>
          </a:bodyPr>
          <a:lstStyle/>
          <a:p>
            <a:pPr algn="just"/>
            <a:r>
              <a:rPr lang="en-US" sz="2400" dirty="0">
                <a:latin typeface="Times New Roman" panose="02020603050405020304" pitchFamily="18" charset="0"/>
                <a:cs typeface="Times New Roman" panose="02020603050405020304" pitchFamily="18" charset="0"/>
              </a:rPr>
              <a:t>Sponsored promotions are when a brand pays a social media star to create content on its behalf to share with their followers. Sponsored promotions include product placements, </a:t>
            </a:r>
            <a:r>
              <a:rPr lang="en-US" sz="2400" u="sng" dirty="0">
                <a:latin typeface="Times New Roman" panose="02020603050405020304" pitchFamily="18" charset="0"/>
                <a:cs typeface="Times New Roman" panose="02020603050405020304" pitchFamily="18" charset="0"/>
                <a:hlinkClick r:id="rId2"/>
              </a:rPr>
              <a:t>brand stories</a:t>
            </a:r>
            <a:r>
              <a:rPr lang="en-US" sz="2400" dirty="0">
                <a:latin typeface="Times New Roman" panose="02020603050405020304" pitchFamily="18" charset="0"/>
                <a:cs typeface="Times New Roman" panose="02020603050405020304" pitchFamily="18" charset="0"/>
              </a:rPr>
              <a:t>, event coverage, product reviews and more.</a:t>
            </a:r>
          </a:p>
        </p:txBody>
      </p:sp>
      <p:sp>
        <p:nvSpPr>
          <p:cNvPr id="15" name="Text Placeholder 4">
            <a:extLst>
              <a:ext uri="{FF2B5EF4-FFF2-40B4-BE49-F238E27FC236}">
                <a16:creationId xmlns:a16="http://schemas.microsoft.com/office/drawing/2014/main" id="{75F8FB1A-60D3-4E4B-AD7E-6762EC97C060}"/>
              </a:ext>
            </a:extLst>
          </p:cNvPr>
          <p:cNvSpPr txBox="1">
            <a:spLocks/>
          </p:cNvSpPr>
          <p:nvPr/>
        </p:nvSpPr>
        <p:spPr>
          <a:xfrm>
            <a:off x="451724" y="2335352"/>
            <a:ext cx="441182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Influencers make money with sponsored promotions.</a:t>
            </a:r>
          </a:p>
        </p:txBody>
      </p:sp>
      <p:sp>
        <p:nvSpPr>
          <p:cNvPr id="16" name="Content Placeholder 5">
            <a:extLst>
              <a:ext uri="{FF2B5EF4-FFF2-40B4-BE49-F238E27FC236}">
                <a16:creationId xmlns:a16="http://schemas.microsoft.com/office/drawing/2014/main" id="{CFB799CC-F1DE-41AA-A20A-8AEF81103890}"/>
              </a:ext>
            </a:extLst>
          </p:cNvPr>
          <p:cNvSpPr txBox="1">
            <a:spLocks/>
          </p:cNvSpPr>
          <p:nvPr/>
        </p:nvSpPr>
        <p:spPr>
          <a:xfrm>
            <a:off x="6186600" y="3403906"/>
            <a:ext cx="4894484" cy="2773258"/>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Social media influencers are in demand to act as a brand’s </a:t>
            </a:r>
            <a:r>
              <a:rPr lang="en-US" sz="2400" u="sng" dirty="0">
                <a:latin typeface="Times New Roman" panose="02020603050405020304" pitchFamily="18" charset="0"/>
                <a:cs typeface="Times New Roman" panose="02020603050405020304" pitchFamily="18" charset="0"/>
                <a:hlinkClick r:id="rId3"/>
              </a:rPr>
              <a:t>social media manager</a:t>
            </a:r>
            <a:r>
              <a:rPr lang="en-US" sz="2400" dirty="0">
                <a:latin typeface="Times New Roman" panose="02020603050405020304" pitchFamily="18" charset="0"/>
                <a:cs typeface="Times New Roman" panose="02020603050405020304" pitchFamily="18" charset="0"/>
              </a:rPr>
              <a:t>. .Celebrities, new brands and trending businesses capitalize on social media stars’ traction and trained eyes to manage their social accounts and market their products.</a:t>
            </a:r>
          </a:p>
        </p:txBody>
      </p:sp>
      <p:sp>
        <p:nvSpPr>
          <p:cNvPr id="17" name="Text Placeholder 4">
            <a:extLst>
              <a:ext uri="{FF2B5EF4-FFF2-40B4-BE49-F238E27FC236}">
                <a16:creationId xmlns:a16="http://schemas.microsoft.com/office/drawing/2014/main" id="{D9B0E1CC-B559-4E5A-A6BC-814A3FF7F703}"/>
              </a:ext>
            </a:extLst>
          </p:cNvPr>
          <p:cNvSpPr txBox="1">
            <a:spLocks/>
          </p:cNvSpPr>
          <p:nvPr/>
        </p:nvSpPr>
        <p:spPr>
          <a:xfrm>
            <a:off x="6247283" y="2395483"/>
            <a:ext cx="4807297" cy="707612"/>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Influencers make money by managing social media accounts.</a:t>
            </a:r>
          </a:p>
        </p:txBody>
      </p:sp>
    </p:spTree>
    <p:extLst>
      <p:ext uri="{BB962C8B-B14F-4D97-AF65-F5344CB8AC3E}">
        <p14:creationId xmlns:p14="http://schemas.microsoft.com/office/powerpoint/2010/main" val="3440486550"/>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infopath/2007/PartnerControls"/>
    <ds:schemaRef ds:uri="http://schemas.microsoft.com/office/2006/metadata/properties"/>
    <ds:schemaRef ds:uri="http://schemas.microsoft.com/office/2006/documentManagement/types"/>
    <ds:schemaRef ds:uri="http://purl.org/dc/dcmitype/"/>
    <ds:schemaRef ds:uri="http://purl.org/dc/elements/1.1/"/>
    <ds:schemaRef ds:uri="http://schemas.openxmlformats.org/package/2006/metadata/core-properties"/>
    <ds:schemaRef ds:uri="16c05727-aa75-4e4a-9b5f-8a80a1165891"/>
    <ds:schemaRef ds:uri="71af3243-3dd4-4a8d-8c0d-dd76da1f02a5"/>
    <ds:schemaRef ds:uri="http://www.w3.org/XML/1998/namespace"/>
    <ds:schemaRef ds:uri="http://purl.org/dc/te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1019</Words>
  <Application>Microsoft Office PowerPoint</Application>
  <PresentationFormat>Widescreen</PresentationFormat>
  <Paragraphs>68</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Times New Roman</vt:lpstr>
      <vt:lpstr>Speak Pro</vt:lpstr>
      <vt:lpstr>Arial</vt:lpstr>
      <vt:lpstr>Calibri</vt:lpstr>
      <vt:lpstr>Avenir Next LT Pro</vt:lpstr>
      <vt:lpstr>Office Theme</vt:lpstr>
      <vt:lpstr>Everything About Influencer Marketing</vt:lpstr>
      <vt:lpstr>What Is Influencer Marketing</vt:lpstr>
      <vt:lpstr>In Short Influencer Marketing Is</vt:lpstr>
      <vt:lpstr>Types of Influencer</vt:lpstr>
      <vt:lpstr>Types of Influencers By Types of Content</vt:lpstr>
      <vt:lpstr>What can Influencers do for your brand?</vt:lpstr>
      <vt:lpstr>What can influencers do for your brand?</vt:lpstr>
      <vt:lpstr>How to find the right influencer for your business?</vt:lpstr>
      <vt:lpstr>How do social media influencers make money?</vt:lpstr>
      <vt:lpstr>How do social media influencers make money?</vt:lpstr>
      <vt:lpstr>How do social media influencers make money?</vt:lpstr>
      <vt:lpstr>How do social media influencers make money?</vt:lpstr>
      <vt:lpstr>PowerPoint Presentation</vt:lpstr>
      <vt:lpstr>Top 5 Indian Influencers in 2024</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2024-03-26T12:58:44Z</dcterms:created>
  <dcterms:modified xsi:type="dcterms:W3CDTF">2024-03-27T04:24:29Z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